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Robo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italic.fntdata"/><Relationship Id="rId6" Type="http://schemas.openxmlformats.org/officeDocument/2006/relationships/slide" Target="slides/slide1.xml"/><Relationship Id="rId18" Type="http://schemas.openxmlformats.org/officeDocument/2006/relationships/font" Target="fonts/Robo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d484b4078f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d484b4078f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d484b4078f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d484b4078f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d484b4078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d484b4078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d484b4078f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d484b4078f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d484b4078f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d484b4078f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d484b4078f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d484b4078f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d484b4078f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d484b4078f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d484b4078f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d484b4078f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d484b4078f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d484b4078f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d484b4078f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d484b4078f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8" name="Google Shape;48;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1" name="Google Shape;4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pic>
        <p:nvPicPr>
          <p:cNvPr id="9" name="Google Shape;9;p1" title="Varjovalmennus logo.png"/>
          <p:cNvPicPr preferRelativeResize="0"/>
          <p:nvPr/>
        </p:nvPicPr>
        <p:blipFill>
          <a:blip r:embed="rId1">
            <a:alphaModFix/>
          </a:blip>
          <a:stretch>
            <a:fillRect/>
          </a:stretch>
        </p:blipFill>
        <p:spPr>
          <a:xfrm>
            <a:off x="7690225" y="3771550"/>
            <a:ext cx="1453775" cy="13719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fi"/>
              <a:t>Tervetuloa Varjovalmennuksen kurssille!</a:t>
            </a:r>
            <a:endParaRPr/>
          </a:p>
        </p:txBody>
      </p:sp>
      <p:sp>
        <p:nvSpPr>
          <p:cNvPr id="56" name="Google Shape;56;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914400" rtl="0" algn="l">
              <a:spcBef>
                <a:spcPts val="0"/>
              </a:spcBef>
              <a:spcAft>
                <a:spcPts val="0"/>
              </a:spcAft>
              <a:buNone/>
            </a:pPr>
            <a:r>
              <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Kysymyksiä?</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Tsemppiä kurssille!</a:t>
            </a:r>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fi" sz="1900">
                <a:solidFill>
                  <a:schemeClr val="dk1"/>
                </a:solidFill>
              </a:rPr>
              <a:t>Tehkää tehtäviä!</a:t>
            </a:r>
            <a:endParaRPr sz="1900">
              <a:solidFill>
                <a:schemeClr val="dk1"/>
              </a:solidFill>
            </a:endParaRPr>
          </a:p>
          <a:p>
            <a:pPr indent="0" lvl="0" marL="0" rtl="0" algn="l">
              <a:spcBef>
                <a:spcPts val="1200"/>
              </a:spcBef>
              <a:spcAft>
                <a:spcPts val="0"/>
              </a:spcAft>
              <a:buNone/>
            </a:pPr>
            <a:r>
              <a:rPr lang="fi" sz="1900">
                <a:solidFill>
                  <a:schemeClr val="dk1"/>
                </a:solidFill>
              </a:rPr>
              <a:t>Kysykää rohkeasti!</a:t>
            </a:r>
            <a:endParaRPr sz="1900">
              <a:solidFill>
                <a:schemeClr val="dk1"/>
              </a:solidFill>
            </a:endParaRPr>
          </a:p>
          <a:p>
            <a:pPr indent="0" lvl="0" marL="0" rtl="0" algn="l">
              <a:spcBef>
                <a:spcPts val="1200"/>
              </a:spcBef>
              <a:spcAft>
                <a:spcPts val="0"/>
              </a:spcAft>
              <a:buNone/>
            </a:pPr>
            <a:r>
              <a:rPr lang="fi" sz="1900">
                <a:solidFill>
                  <a:schemeClr val="dk1"/>
                </a:solidFill>
              </a:rPr>
              <a:t>Ryhmäytykää toistenne kanssa!</a:t>
            </a:r>
            <a:endParaRPr sz="1900">
              <a:solidFill>
                <a:schemeClr val="dk1"/>
              </a:solidFill>
            </a:endParaRPr>
          </a:p>
          <a:p>
            <a:pPr indent="0" lvl="0" marL="0" rtl="0" algn="l">
              <a:spcBef>
                <a:spcPts val="1200"/>
              </a:spcBef>
              <a:spcAft>
                <a:spcPts val="0"/>
              </a:spcAft>
              <a:buNone/>
            </a:pPr>
            <a:r>
              <a:rPr lang="fi" sz="1900">
                <a:solidFill>
                  <a:schemeClr val="dk1"/>
                </a:solidFill>
              </a:rPr>
              <a:t>Ottakaa rauhassa!</a:t>
            </a:r>
            <a:endParaRPr sz="1900">
              <a:solidFill>
                <a:schemeClr val="dk1"/>
              </a:solidFill>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Varjovalmennus?</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fi" sz="1900">
                <a:solidFill>
                  <a:srgbClr val="333333"/>
                </a:solidFill>
              </a:rPr>
              <a:t>Varjovalmennus haastaa kaupalliset valmennuskurssit tarjoamalla maksutonta valmennusta yliopistoon pyrkiville. </a:t>
            </a:r>
            <a:endParaRPr sz="1900">
              <a:solidFill>
                <a:srgbClr val="333333"/>
              </a:solidFill>
            </a:endParaRPr>
          </a:p>
          <a:p>
            <a:pPr indent="0" lvl="0" marL="0" rtl="0" algn="l">
              <a:spcBef>
                <a:spcPts val="1100"/>
              </a:spcBef>
              <a:spcAft>
                <a:spcPts val="0"/>
              </a:spcAft>
              <a:buNone/>
            </a:pPr>
            <a:r>
              <a:rPr lang="fi" sz="1900">
                <a:solidFill>
                  <a:srgbClr val="333333"/>
                </a:solidFill>
              </a:rPr>
              <a:t>Keskitymme aloihin, joille on lähes mahdotonta päästä sisään ilman valmennuskurssia. Valmennuskurssit voivat maksaa jopa tuhansia euroja, minkä vuoksi vain varakkailla hakijoilla on mahdollisuus osallistua niille ja tätä kautta suurempi todennäköisyys päästä kiinni opiskelupaikkoihin. Tämä vahvistaa koulutuksen periytyvyyttä.</a:t>
            </a:r>
            <a:endParaRPr sz="1900">
              <a:solidFill>
                <a:srgbClr val="333333"/>
              </a:solidFill>
            </a:endParaRPr>
          </a:p>
          <a:p>
            <a:pPr indent="0" lvl="0" marL="0" rtl="0" algn="l">
              <a:spcBef>
                <a:spcPts val="1100"/>
              </a:spcBef>
              <a:spcAft>
                <a:spcPts val="0"/>
              </a:spcAft>
              <a:buClr>
                <a:schemeClr val="dk1"/>
              </a:buClr>
              <a:buSzPts val="1100"/>
              <a:buFont typeface="Arial"/>
              <a:buNone/>
            </a:pPr>
            <a:r>
              <a:rPr lang="fi" sz="1900">
                <a:solidFill>
                  <a:srgbClr val="333333"/>
                </a:solidFill>
                <a:highlight>
                  <a:srgbClr val="FFFFFF"/>
                </a:highlight>
              </a:rPr>
              <a:t>Kursseja järjestää joukko vapaaehtoisia opiskelijoita ja yliopistosta valmistuneita.</a:t>
            </a:r>
            <a:endParaRPr sz="1900">
              <a:solidFill>
                <a:srgbClr val="333333"/>
              </a:solidFill>
            </a:endParaRPr>
          </a:p>
          <a:p>
            <a:pPr indent="0" lvl="0" marL="0" rtl="0" algn="l">
              <a:spcBef>
                <a:spcPts val="11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Valintakoe G</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55000" lnSpcReduction="10000"/>
          </a:bodyPr>
          <a:lstStyle/>
          <a:p>
            <a:pPr indent="-299247" lvl="0" marL="457200" rtl="0" algn="l">
              <a:spcBef>
                <a:spcPts val="0"/>
              </a:spcBef>
              <a:spcAft>
                <a:spcPts val="0"/>
              </a:spcAft>
              <a:buClr>
                <a:schemeClr val="dk1"/>
              </a:buClr>
              <a:buSzPct val="100000"/>
              <a:buChar char="●"/>
            </a:pPr>
            <a:r>
              <a:rPr lang="fi" sz="2023">
                <a:solidFill>
                  <a:schemeClr val="dk1"/>
                </a:solidFill>
              </a:rPr>
              <a:t>Hallintotieteet</a:t>
            </a:r>
            <a:endParaRPr sz="2023">
              <a:solidFill>
                <a:schemeClr val="dk1"/>
              </a:solidFill>
            </a:endParaRPr>
          </a:p>
          <a:p>
            <a:pPr indent="-299247" lvl="0" marL="457200" rtl="0" algn="l">
              <a:spcBef>
                <a:spcPts val="0"/>
              </a:spcBef>
              <a:spcAft>
                <a:spcPts val="0"/>
              </a:spcAft>
              <a:buClr>
                <a:schemeClr val="dk1"/>
              </a:buClr>
              <a:buSzPct val="100000"/>
              <a:buChar char="●"/>
            </a:pPr>
            <a:r>
              <a:rPr lang="fi" sz="2023">
                <a:solidFill>
                  <a:schemeClr val="dk1"/>
                </a:solidFill>
              </a:rPr>
              <a:t>Liikunnan yhteiskuntatieteet</a:t>
            </a:r>
            <a:endParaRPr sz="2023">
              <a:solidFill>
                <a:schemeClr val="dk1"/>
              </a:solidFill>
            </a:endParaRPr>
          </a:p>
          <a:p>
            <a:pPr indent="-299247" lvl="0" marL="457200" rtl="0" algn="l">
              <a:spcBef>
                <a:spcPts val="0"/>
              </a:spcBef>
              <a:spcAft>
                <a:spcPts val="0"/>
              </a:spcAft>
              <a:buClr>
                <a:schemeClr val="dk1"/>
              </a:buClr>
              <a:buSzPct val="100000"/>
              <a:buChar char="●"/>
            </a:pPr>
            <a:r>
              <a:rPr lang="fi" sz="2023">
                <a:solidFill>
                  <a:schemeClr val="dk1"/>
                </a:solidFill>
              </a:rPr>
              <a:t>Oikeustiede</a:t>
            </a:r>
            <a:endParaRPr sz="2023">
              <a:solidFill>
                <a:schemeClr val="dk1"/>
              </a:solidFill>
            </a:endParaRPr>
          </a:p>
          <a:p>
            <a:pPr indent="-299247" lvl="0" marL="457200" rtl="0" algn="l">
              <a:spcBef>
                <a:spcPts val="0"/>
              </a:spcBef>
              <a:spcAft>
                <a:spcPts val="0"/>
              </a:spcAft>
              <a:buClr>
                <a:schemeClr val="dk1"/>
              </a:buClr>
              <a:buSzPct val="100000"/>
              <a:buChar char="●"/>
            </a:pPr>
            <a:r>
              <a:rPr lang="fi" sz="2023">
                <a:solidFill>
                  <a:schemeClr val="dk1"/>
                </a:solidFill>
              </a:rPr>
              <a:t>Sosiaalitieteet</a:t>
            </a:r>
            <a:endParaRPr sz="2023">
              <a:solidFill>
                <a:schemeClr val="dk1"/>
              </a:solidFill>
            </a:endParaRPr>
          </a:p>
          <a:p>
            <a:pPr indent="-299247" lvl="0" marL="457200" rtl="0" algn="l">
              <a:spcBef>
                <a:spcPts val="0"/>
              </a:spcBef>
              <a:spcAft>
                <a:spcPts val="0"/>
              </a:spcAft>
              <a:buClr>
                <a:schemeClr val="dk1"/>
              </a:buClr>
              <a:buSzPct val="100000"/>
              <a:buChar char="●"/>
            </a:pPr>
            <a:r>
              <a:rPr lang="fi" sz="2023">
                <a:solidFill>
                  <a:schemeClr val="dk1"/>
                </a:solidFill>
              </a:rPr>
              <a:t>Viestintätieteet</a:t>
            </a:r>
            <a:endParaRPr sz="2023">
              <a:solidFill>
                <a:schemeClr val="dk1"/>
              </a:solidFill>
            </a:endParaRPr>
          </a:p>
          <a:p>
            <a:pPr indent="-299247" lvl="0" marL="457200" rtl="0" algn="l">
              <a:spcBef>
                <a:spcPts val="0"/>
              </a:spcBef>
              <a:spcAft>
                <a:spcPts val="0"/>
              </a:spcAft>
              <a:buClr>
                <a:schemeClr val="dk1"/>
              </a:buClr>
              <a:buSzPct val="100000"/>
              <a:buChar char="●"/>
            </a:pPr>
            <a:r>
              <a:rPr lang="fi" sz="2023">
                <a:solidFill>
                  <a:schemeClr val="dk1"/>
                </a:solidFill>
              </a:rPr>
              <a:t>Yhteiskuntatieteet (ml. julkisoikeus)</a:t>
            </a:r>
            <a:endParaRPr sz="2023">
              <a:solidFill>
                <a:schemeClr val="dk1"/>
              </a:solidFill>
            </a:endParaRPr>
          </a:p>
          <a:p>
            <a:pPr indent="0" lvl="0" marL="0" rtl="0" algn="l">
              <a:spcBef>
                <a:spcPts val="2300"/>
              </a:spcBef>
              <a:spcAft>
                <a:spcPts val="0"/>
              </a:spcAft>
              <a:buNone/>
            </a:pPr>
            <a:r>
              <a:rPr lang="fi" sz="2554">
                <a:solidFill>
                  <a:schemeClr val="dk1"/>
                </a:solidFill>
              </a:rPr>
              <a:t>Yhteinen osio:</a:t>
            </a:r>
            <a:endParaRPr sz="2554">
              <a:solidFill>
                <a:schemeClr val="dk1"/>
              </a:solidFill>
            </a:endParaRPr>
          </a:p>
          <a:p>
            <a:pPr indent="0" lvl="0" marL="0" rtl="0" algn="l">
              <a:spcBef>
                <a:spcPts val="2300"/>
              </a:spcBef>
              <a:spcAft>
                <a:spcPts val="0"/>
              </a:spcAft>
              <a:buNone/>
            </a:pPr>
            <a:r>
              <a:rPr lang="fi" sz="2500">
                <a:solidFill>
                  <a:schemeClr val="dk1"/>
                </a:solidFill>
                <a:highlight>
                  <a:srgbClr val="FFFFFF"/>
                </a:highlight>
              </a:rPr>
              <a:t>Kokeen yhteinen osio mittaa erityisesti tieteellisen tiedon ja käsitteistön omaksumista ja soveltamista, aineistojen analyyttista ja kriittistä tarkastelua, lähdekritiikkiä sekä ilmiöiden moniulotteisuuden ja kontekstuaalisuuden tulkintaa. Yhteinen osio perustuu kokeessa jaettavaan aineistoon ja sisältää oikein-väärin-, monivalinta- ja/tai aukkokysymyksiä. Yhteisen osion kesto on 2 tuntia. (Yliopistovalinnat.fi)</a:t>
            </a:r>
            <a:endParaRPr sz="2500">
              <a:solidFill>
                <a:schemeClr val="dk1"/>
              </a:solidFill>
            </a:endParaRPr>
          </a:p>
          <a:p>
            <a:pPr indent="0" lvl="0" marL="0" rtl="0" algn="l">
              <a:spcBef>
                <a:spcPts val="23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Valintakoe G - valmennuskurssi</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fi" sz="1900">
                <a:solidFill>
                  <a:srgbClr val="1D2125"/>
                </a:solidFill>
                <a:highlight>
                  <a:srgbClr val="FFFFFF"/>
                </a:highlight>
                <a:latin typeface="Roboto"/>
                <a:ea typeface="Roboto"/>
                <a:cs typeface="Roboto"/>
                <a:sym typeface="Roboto"/>
              </a:rPr>
              <a:t>Valintakoe G muodostuu yhteisestä osiosta ja viestintätieteiden ja oikeustieteiden eriytyvistä osioista. Tämä Varjovalmennuksen kurssi valmentaa kokeen yhteiseen osioon. </a:t>
            </a:r>
            <a:endParaRPr sz="1900">
              <a:solidFill>
                <a:srgbClr val="1D2125"/>
              </a:solidFill>
              <a:highlight>
                <a:srgbClr val="FFFFFF"/>
              </a:highlight>
              <a:latin typeface="Roboto"/>
              <a:ea typeface="Roboto"/>
              <a:cs typeface="Roboto"/>
              <a:sym typeface="Roboto"/>
            </a:endParaRPr>
          </a:p>
          <a:p>
            <a:pPr indent="0" lvl="0" marL="0" rtl="0" algn="l">
              <a:spcBef>
                <a:spcPts val="1200"/>
              </a:spcBef>
              <a:spcAft>
                <a:spcPts val="0"/>
              </a:spcAft>
              <a:buNone/>
            </a:pPr>
            <a:r>
              <a:rPr lang="fi" sz="1900">
                <a:solidFill>
                  <a:srgbClr val="1D2125"/>
                </a:solidFill>
                <a:highlight>
                  <a:srgbClr val="FFFFFF"/>
                </a:highlight>
                <a:latin typeface="Roboto"/>
                <a:ea typeface="Roboto"/>
                <a:cs typeface="Roboto"/>
                <a:sym typeface="Roboto"/>
              </a:rPr>
              <a:t>Viikosta 19 lähtien alkaa oikeustieteiden eriytyvä osio erillisellä Moodle-kurssilla, johon kurssille ilmoittautuneet saavat kurssiavaimen lähempänä ajankohtaa. Varjovalmennus ei valitettavasti tarjoa kurssia viestintätieteiden eriytyvään osioon. </a:t>
            </a:r>
            <a:endParaRPr sz="1900">
              <a:solidFill>
                <a:srgbClr val="1D2125"/>
              </a:solidFill>
              <a:highlight>
                <a:srgbClr val="FFFFFF"/>
              </a:highlight>
              <a:latin typeface="Roboto"/>
              <a:ea typeface="Roboto"/>
              <a:cs typeface="Roboto"/>
              <a:sym typeface="Roboto"/>
            </a:endParaRPr>
          </a:p>
          <a:p>
            <a:pPr indent="0" lvl="0" marL="0" rtl="0" algn="l">
              <a:spcBef>
                <a:spcPts val="1200"/>
              </a:spcBef>
              <a:spcAft>
                <a:spcPts val="0"/>
              </a:spcAft>
              <a:buNone/>
            </a:pPr>
            <a:r>
              <a:rPr lang="fi" sz="1900">
                <a:solidFill>
                  <a:srgbClr val="1D2125"/>
                </a:solidFill>
                <a:highlight>
                  <a:srgbClr val="FFFFFF"/>
                </a:highlight>
                <a:latin typeface="Roboto"/>
                <a:ea typeface="Roboto"/>
                <a:cs typeface="Roboto"/>
                <a:sym typeface="Roboto"/>
              </a:rPr>
              <a:t>Etäopetus Zoomin-välityksellä, hyvä mahdollisuus esittää kysymyksiä!</a:t>
            </a:r>
            <a:endParaRPr sz="1900">
              <a:solidFill>
                <a:srgbClr val="1D2125"/>
              </a:solidFill>
              <a:highlight>
                <a:srgbClr val="FFFFFF"/>
              </a:highlight>
              <a:latin typeface="Roboto"/>
              <a:ea typeface="Roboto"/>
              <a:cs typeface="Roboto"/>
              <a:sym typeface="Roboto"/>
            </a:endParaRPr>
          </a:p>
          <a:p>
            <a:pPr indent="0" lvl="0" marL="0" rtl="0" algn="l">
              <a:spcBef>
                <a:spcPts val="1200"/>
              </a:spcBef>
              <a:spcAft>
                <a:spcPts val="0"/>
              </a:spcAft>
              <a:buNone/>
            </a:pPr>
            <a:r>
              <a:rPr lang="fi" sz="1900">
                <a:solidFill>
                  <a:srgbClr val="1D2125"/>
                </a:solidFill>
                <a:highlight>
                  <a:srgbClr val="FFFFFF"/>
                </a:highlight>
                <a:latin typeface="Roboto"/>
                <a:ea typeface="Roboto"/>
                <a:cs typeface="Roboto"/>
                <a:sym typeface="Roboto"/>
              </a:rPr>
              <a:t>Kaikki tallenteet ja materiaalit julkaistaan Moodleen. </a:t>
            </a:r>
            <a:endParaRPr sz="1900">
              <a:solidFill>
                <a:srgbClr val="1D2125"/>
              </a:solidFill>
              <a:highlight>
                <a:srgbClr val="FFFFFF"/>
              </a:highlight>
              <a:latin typeface="Roboto"/>
              <a:ea typeface="Roboto"/>
              <a:cs typeface="Roboto"/>
              <a:sym typeface="Roboto"/>
            </a:endParaRPr>
          </a:p>
          <a:p>
            <a:pPr indent="0" lvl="0" marL="0" rtl="0" algn="l">
              <a:spcBef>
                <a:spcPts val="1200"/>
              </a:spcBef>
              <a:spcAft>
                <a:spcPts val="1200"/>
              </a:spcAft>
              <a:buNone/>
            </a:pPr>
            <a:r>
              <a:t/>
            </a:r>
            <a:endParaRPr sz="1900">
              <a:solidFill>
                <a:srgbClr val="1D2125"/>
              </a:solidFill>
              <a:highlight>
                <a:srgbClr val="FFFFFF"/>
              </a:highlight>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fi"/>
              <a:t>Alustat:</a:t>
            </a:r>
            <a:endParaRPr b="1"/>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fi" sz="1900">
                <a:solidFill>
                  <a:schemeClr val="dk1"/>
                </a:solidFill>
              </a:rPr>
              <a:t>Zoom:</a:t>
            </a:r>
            <a:r>
              <a:rPr lang="fi" sz="1900">
                <a:solidFill>
                  <a:schemeClr val="dk1"/>
                </a:solidFill>
              </a:rPr>
              <a:t> Pysyvä linkki Moodle-alueella, josta pääsee osallistumaan luennoille</a:t>
            </a:r>
            <a:endParaRPr sz="1900">
              <a:solidFill>
                <a:schemeClr val="dk1"/>
              </a:solidFill>
            </a:endParaRPr>
          </a:p>
          <a:p>
            <a:pPr indent="0" lvl="0" marL="0" rtl="0" algn="l">
              <a:spcBef>
                <a:spcPts val="1200"/>
              </a:spcBef>
              <a:spcAft>
                <a:spcPts val="0"/>
              </a:spcAft>
              <a:buNone/>
            </a:pPr>
            <a:r>
              <a:rPr b="1" lang="fi" sz="1900">
                <a:solidFill>
                  <a:schemeClr val="dk1"/>
                </a:solidFill>
              </a:rPr>
              <a:t>Moodle:</a:t>
            </a:r>
            <a:r>
              <a:rPr lang="fi" sz="1900">
                <a:solidFill>
                  <a:schemeClr val="dk1"/>
                </a:solidFill>
              </a:rPr>
              <a:t> Kaikki kurssiin liittyvä informaatio löytyy tältä alustalta</a:t>
            </a:r>
            <a:endParaRPr sz="1900">
              <a:solidFill>
                <a:schemeClr val="dk1"/>
              </a:solidFill>
            </a:endParaRPr>
          </a:p>
          <a:p>
            <a:pPr indent="0" lvl="0" marL="0" rtl="0" algn="l">
              <a:spcBef>
                <a:spcPts val="1200"/>
              </a:spcBef>
              <a:spcAft>
                <a:spcPts val="1200"/>
              </a:spcAft>
              <a:buNone/>
            </a:pPr>
            <a:r>
              <a:rPr b="1" lang="fi" sz="1900">
                <a:solidFill>
                  <a:schemeClr val="dk1"/>
                </a:solidFill>
              </a:rPr>
              <a:t>Whatsapp yhteisö:</a:t>
            </a:r>
            <a:r>
              <a:rPr lang="fi" sz="1900">
                <a:solidFill>
                  <a:schemeClr val="dk1"/>
                </a:solidFill>
              </a:rPr>
              <a:t> Linkki Moodlessa, liittyminen vapaaehtoista. Toimii yhtenä ilmoituskanavana sekä keskustelualustana, jossa opiskelijat voivat ryhmäytyä keskenään ja esittää kysymyksiä niin opettajille kuin kanssa opiskelijoilleen.</a:t>
            </a:r>
            <a:endParaRPr sz="19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Kurssin toteutus</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fi">
                <a:solidFill>
                  <a:schemeClr val="dk1"/>
                </a:solidFill>
              </a:rPr>
              <a:t>Ensimmäisellä viikolla: kurssin esittely luento (tämä), miten lukea tieteellistä tekstiä luento ja opiskelutekniikat luento. </a:t>
            </a:r>
            <a:endParaRPr>
              <a:solidFill>
                <a:schemeClr val="dk1"/>
              </a:solidFill>
            </a:endParaRPr>
          </a:p>
          <a:p>
            <a:pPr indent="0" lvl="0" marL="0" rtl="0" algn="l">
              <a:spcBef>
                <a:spcPts val="1200"/>
              </a:spcBef>
              <a:spcAft>
                <a:spcPts val="0"/>
              </a:spcAft>
              <a:buNone/>
            </a:pPr>
            <a:r>
              <a:rPr lang="fi">
                <a:solidFill>
                  <a:schemeClr val="dk1"/>
                </a:solidFill>
              </a:rPr>
              <a:t>Viikot 16-18, teemaviikot</a:t>
            </a:r>
            <a:endParaRPr>
              <a:solidFill>
                <a:schemeClr val="dk1"/>
              </a:solidFill>
            </a:endParaRPr>
          </a:p>
          <a:p>
            <a:pPr indent="0" lvl="0" marL="0" rtl="0" algn="l">
              <a:spcBef>
                <a:spcPts val="1200"/>
              </a:spcBef>
              <a:spcAft>
                <a:spcPts val="0"/>
              </a:spcAft>
              <a:buNone/>
            </a:pPr>
            <a:r>
              <a:rPr lang="fi">
                <a:solidFill>
                  <a:schemeClr val="dk1"/>
                </a:solidFill>
              </a:rPr>
              <a:t>Viikot 19-23, oikeustieteellisen puolen luennot. Yhteisellä puolella itsenäistä opiskelua ja tehtävien tekemistä. </a:t>
            </a:r>
            <a:endParaRPr>
              <a:solidFill>
                <a:schemeClr val="dk1"/>
              </a:solidFill>
            </a:endParaRPr>
          </a:p>
          <a:p>
            <a:pPr indent="0" lvl="0" marL="0" rtl="0" algn="l">
              <a:spcBef>
                <a:spcPts val="1200"/>
              </a:spcBef>
              <a:spcAft>
                <a:spcPts val="0"/>
              </a:spcAft>
              <a:buNone/>
            </a:pPr>
            <a:r>
              <a:rPr lang="fi">
                <a:solidFill>
                  <a:schemeClr val="dk1"/>
                </a:solidFill>
              </a:rPr>
              <a:t>Viikko 21 Simulaatiokoe</a:t>
            </a:r>
            <a:endParaRPr>
              <a:solidFill>
                <a:schemeClr val="dk1"/>
              </a:solidFill>
            </a:endParaRPr>
          </a:p>
          <a:p>
            <a:pPr indent="0" lvl="0" marL="0" rtl="0" algn="l">
              <a:spcBef>
                <a:spcPts val="1200"/>
              </a:spcBef>
              <a:spcAft>
                <a:spcPts val="0"/>
              </a:spcAft>
              <a:buNone/>
            </a:pPr>
            <a:r>
              <a:rPr lang="fi">
                <a:solidFill>
                  <a:schemeClr val="dk1"/>
                </a:solidFill>
              </a:rPr>
              <a:t>Viikko 22, vikat kuumotukset ja käytännön vinkit</a:t>
            </a:r>
            <a:endParaRPr>
              <a:solidFill>
                <a:schemeClr val="dk1"/>
              </a:solidFill>
            </a:endParaRPr>
          </a:p>
          <a:p>
            <a:pPr indent="0" lvl="0" marL="0" rtl="0" algn="l">
              <a:spcBef>
                <a:spcPts val="1200"/>
              </a:spcBef>
              <a:spcAft>
                <a:spcPts val="1200"/>
              </a:spcAft>
              <a:buNone/>
            </a:pPr>
            <a:r>
              <a:rPr lang="fi">
                <a:solidFill>
                  <a:schemeClr val="dk1"/>
                </a:solidFill>
              </a:rPr>
              <a:t>Viikko 23, pääsykoe 4.6.2026 klo 14.00.</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Teemaviikot, Viikko 16-18</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sz="1900">
                <a:solidFill>
                  <a:schemeClr val="dk1"/>
                </a:solidFill>
              </a:rPr>
              <a:t>Kurssi on rakennettu teemoittain, ja käsittelemme yhteensä 6 eri teemaa useamman eri tieteenalan näkökulmasta. Nämä ovat:</a:t>
            </a:r>
            <a:endParaRPr sz="1900">
              <a:solidFill>
                <a:schemeClr val="dk1"/>
              </a:solidFill>
            </a:endParaRPr>
          </a:p>
          <a:p>
            <a:pPr indent="0" lvl="0" marL="0" rtl="0" algn="l">
              <a:spcBef>
                <a:spcPts val="0"/>
              </a:spcBef>
              <a:spcAft>
                <a:spcPts val="0"/>
              </a:spcAft>
              <a:buClr>
                <a:schemeClr val="dk1"/>
              </a:buClr>
              <a:buSzPts val="1100"/>
              <a:buFont typeface="Arial"/>
              <a:buNone/>
            </a:pPr>
            <a:r>
              <a:t/>
            </a:r>
            <a:endParaRPr sz="1900">
              <a:solidFill>
                <a:schemeClr val="dk1"/>
              </a:solidFill>
            </a:endParaRPr>
          </a:p>
          <a:p>
            <a:pPr indent="0" lvl="0" marL="0" rtl="0" algn="l">
              <a:spcBef>
                <a:spcPts val="0"/>
              </a:spcBef>
              <a:spcAft>
                <a:spcPts val="0"/>
              </a:spcAft>
              <a:buClr>
                <a:schemeClr val="dk1"/>
              </a:buClr>
              <a:buSzPts val="1100"/>
              <a:buFont typeface="Arial"/>
              <a:buNone/>
            </a:pPr>
            <a:r>
              <a:rPr b="1" lang="fi" sz="1900">
                <a:solidFill>
                  <a:schemeClr val="dk1"/>
                </a:solidFill>
              </a:rPr>
              <a:t>1. Globaali näkökulma ja kestävyys</a:t>
            </a:r>
            <a:endParaRPr b="1" sz="1900">
              <a:solidFill>
                <a:schemeClr val="dk1"/>
              </a:solidFill>
            </a:endParaRPr>
          </a:p>
          <a:p>
            <a:pPr indent="0" lvl="0" marL="0" rtl="0" algn="l">
              <a:spcBef>
                <a:spcPts val="0"/>
              </a:spcBef>
              <a:spcAft>
                <a:spcPts val="0"/>
              </a:spcAft>
              <a:buClr>
                <a:schemeClr val="dk1"/>
              </a:buClr>
              <a:buSzPts val="1100"/>
              <a:buFont typeface="Arial"/>
              <a:buNone/>
            </a:pPr>
            <a:r>
              <a:rPr b="1" lang="fi" sz="1900">
                <a:solidFill>
                  <a:schemeClr val="dk1"/>
                </a:solidFill>
              </a:rPr>
              <a:t>2. Rauha ja turvallisuus</a:t>
            </a:r>
            <a:endParaRPr b="1" sz="1900">
              <a:solidFill>
                <a:schemeClr val="dk1"/>
              </a:solidFill>
            </a:endParaRPr>
          </a:p>
          <a:p>
            <a:pPr indent="0" lvl="0" marL="0" rtl="0" algn="l">
              <a:spcBef>
                <a:spcPts val="0"/>
              </a:spcBef>
              <a:spcAft>
                <a:spcPts val="0"/>
              </a:spcAft>
              <a:buClr>
                <a:schemeClr val="dk1"/>
              </a:buClr>
              <a:buSzPts val="1100"/>
              <a:buFont typeface="Arial"/>
              <a:buNone/>
            </a:pPr>
            <a:r>
              <a:rPr b="1" lang="fi" sz="1900">
                <a:solidFill>
                  <a:schemeClr val="dk1"/>
                </a:solidFill>
              </a:rPr>
              <a:t>3. Polarisaatio ja radikalisoituminen</a:t>
            </a:r>
            <a:endParaRPr b="1" sz="1900">
              <a:solidFill>
                <a:schemeClr val="dk1"/>
              </a:solidFill>
            </a:endParaRPr>
          </a:p>
          <a:p>
            <a:pPr indent="0" lvl="0" marL="0" rtl="0" algn="l">
              <a:spcBef>
                <a:spcPts val="0"/>
              </a:spcBef>
              <a:spcAft>
                <a:spcPts val="0"/>
              </a:spcAft>
              <a:buClr>
                <a:schemeClr val="dk1"/>
              </a:buClr>
              <a:buSzPts val="1100"/>
              <a:buFont typeface="Arial"/>
              <a:buNone/>
            </a:pPr>
            <a:r>
              <a:rPr b="1" lang="fi" sz="1900">
                <a:solidFill>
                  <a:schemeClr val="dk1"/>
                </a:solidFill>
              </a:rPr>
              <a:t>4. Vanheneva väestö ja demografinen transitio</a:t>
            </a:r>
            <a:endParaRPr b="1" sz="1900">
              <a:solidFill>
                <a:schemeClr val="dk1"/>
              </a:solidFill>
            </a:endParaRPr>
          </a:p>
          <a:p>
            <a:pPr indent="0" lvl="0" marL="0" rtl="0" algn="l">
              <a:spcBef>
                <a:spcPts val="0"/>
              </a:spcBef>
              <a:spcAft>
                <a:spcPts val="0"/>
              </a:spcAft>
              <a:buClr>
                <a:schemeClr val="dk1"/>
              </a:buClr>
              <a:buSzPts val="1100"/>
              <a:buFont typeface="Arial"/>
              <a:buNone/>
            </a:pPr>
            <a:r>
              <a:rPr b="1" lang="fi" sz="1900">
                <a:solidFill>
                  <a:schemeClr val="dk1"/>
                </a:solidFill>
              </a:rPr>
              <a:t>5. Identiteetti ja vuorovaikutus</a:t>
            </a:r>
            <a:endParaRPr b="1" sz="1900">
              <a:solidFill>
                <a:schemeClr val="dk1"/>
              </a:solidFill>
            </a:endParaRPr>
          </a:p>
          <a:p>
            <a:pPr indent="0" lvl="0" marL="0" rtl="0" algn="l">
              <a:spcBef>
                <a:spcPts val="0"/>
              </a:spcBef>
              <a:spcAft>
                <a:spcPts val="0"/>
              </a:spcAft>
              <a:buClr>
                <a:schemeClr val="dk1"/>
              </a:buClr>
              <a:buSzPts val="1100"/>
              <a:buFont typeface="Arial"/>
              <a:buNone/>
            </a:pPr>
            <a:r>
              <a:rPr b="1" lang="fi" sz="1900">
                <a:solidFill>
                  <a:schemeClr val="dk1"/>
                </a:solidFill>
              </a:rPr>
              <a:t>6. Tekoäly ja teknologiavaikuttaminen</a:t>
            </a:r>
            <a:endParaRPr b="1" sz="190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Moodle-tehtävät</a:t>
            </a:r>
            <a:endParaRPr/>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fi" sz="1900">
                <a:solidFill>
                  <a:schemeClr val="dk1"/>
                </a:solidFill>
              </a:rPr>
              <a:t>Kullakin teemaviikolla julkaistaan aiheeseen liittyviä Moodle-tehtäviä, joiden pyrkimys on harjoittaa pääsykokeeseen vastaamista monivalintatehtävien ja aukkotehtävien muodossa.</a:t>
            </a:r>
            <a:endParaRPr sz="1900">
              <a:solidFill>
                <a:schemeClr val="dk1"/>
              </a:solidFill>
            </a:endParaRPr>
          </a:p>
          <a:p>
            <a:pPr indent="0" lvl="0" marL="0" rtl="0" algn="l">
              <a:spcBef>
                <a:spcPts val="0"/>
              </a:spcBef>
              <a:spcAft>
                <a:spcPts val="0"/>
              </a:spcAft>
              <a:buClr>
                <a:schemeClr val="dk1"/>
              </a:buClr>
              <a:buSzPts val="1100"/>
              <a:buFont typeface="Arial"/>
              <a:buNone/>
            </a:pPr>
            <a:r>
              <a:t/>
            </a:r>
            <a:endParaRPr sz="1900">
              <a:solidFill>
                <a:schemeClr val="dk1"/>
              </a:solidFill>
            </a:endParaRPr>
          </a:p>
          <a:p>
            <a:pPr indent="0" lvl="0" marL="0" rtl="0" algn="l">
              <a:spcBef>
                <a:spcPts val="0"/>
              </a:spcBef>
              <a:spcAft>
                <a:spcPts val="0"/>
              </a:spcAft>
              <a:buClr>
                <a:schemeClr val="dk1"/>
              </a:buClr>
              <a:buSzPts val="1100"/>
              <a:buFont typeface="Arial"/>
              <a:buNone/>
            </a:pPr>
            <a:r>
              <a:rPr lang="fi" sz="1900">
                <a:solidFill>
                  <a:schemeClr val="dk1"/>
                </a:solidFill>
              </a:rPr>
              <a:t>Teemakohtaiset kysymysboksit opettajille. Käytä kunkin viikon kysymysboksia spesifeihin kysymyksiin, jotta ne kohdentuvat oikealle opettajalle. Yleisiä kysymyksiä voi kysyä kurssin vastuuopettajilta (joiden yhteystiedot löytyvät Moodle-sivun alusta) tai WhatsApp-ryhmästä.</a:t>
            </a:r>
            <a:endParaRPr sz="190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Simulaatiokoe</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fi" sz="1900">
                <a:solidFill>
                  <a:schemeClr val="dk1"/>
                </a:solidFill>
              </a:rPr>
              <a:t>Simulaatiokokeen aikataulu tarkentuu mahdollisimman pian. Simulaatiokoe tehdään ajastettuna Moodle-tenttinä ja sen on tarkoitus simuloida oikeaa pääsykoetta mahdollisimman hyvin. Koe tulee kuitenkin sisältämään yhteisen sekä oikeustieteellisen osion. </a:t>
            </a:r>
            <a:endParaRPr sz="1900">
              <a:solidFill>
                <a:schemeClr val="dk1"/>
              </a:solidFill>
            </a:endParaRPr>
          </a:p>
          <a:p>
            <a:pPr indent="0" lvl="0" marL="0" rtl="0" algn="l">
              <a:spcBef>
                <a:spcPts val="0"/>
              </a:spcBef>
              <a:spcAft>
                <a:spcPts val="0"/>
              </a:spcAft>
              <a:buNone/>
            </a:pPr>
            <a:r>
              <a:t/>
            </a:r>
            <a:endParaRPr sz="1900">
              <a:solidFill>
                <a:schemeClr val="dk1"/>
              </a:solidFill>
            </a:endParaRPr>
          </a:p>
          <a:p>
            <a:pPr indent="0" lvl="0" marL="0" rtl="0" algn="l">
              <a:spcBef>
                <a:spcPts val="0"/>
              </a:spcBef>
              <a:spcAft>
                <a:spcPts val="0"/>
              </a:spcAft>
              <a:buClr>
                <a:schemeClr val="dk1"/>
              </a:buClr>
              <a:buSzPts val="1100"/>
              <a:buFont typeface="Arial"/>
              <a:buNone/>
            </a:pPr>
            <a:r>
              <a:rPr lang="fi" sz="1900">
                <a:solidFill>
                  <a:schemeClr val="dk1"/>
                </a:solidFill>
              </a:rPr>
              <a:t>Pyrimme järjestämään mahdollisuuden myös livekokeeseen. Paikkoja tähän on valitettavasti vain n. 100 halukkaalle ja koe tullaan pitämään Helsingin alueella. Ilmoittautumislomake tähän aukeaa, kun ajankohta tarkentuu, ja siitä tiedotetaan eri kanavilla.</a:t>
            </a:r>
            <a:endParaRPr sz="1900">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